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80" r:id="rId4"/>
    <p:sldId id="285" r:id="rId5"/>
    <p:sldId id="272" r:id="rId6"/>
    <p:sldId id="278" r:id="rId7"/>
    <p:sldId id="279" r:id="rId8"/>
    <p:sldId id="276" r:id="rId9"/>
    <p:sldId id="275" r:id="rId10"/>
    <p:sldId id="274" r:id="rId11"/>
    <p:sldId id="273" r:id="rId12"/>
    <p:sldId id="284" r:id="rId13"/>
    <p:sldId id="286" r:id="rId14"/>
    <p:sldId id="283" r:id="rId15"/>
    <p:sldId id="282" r:id="rId16"/>
    <p:sldId id="281" r:id="rId17"/>
    <p:sldId id="287" r:id="rId18"/>
    <p:sldId id="288" r:id="rId19"/>
    <p:sldId id="289" r:id="rId20"/>
    <p:sldId id="290" r:id="rId21"/>
    <p:sldId id="291" r:id="rId22"/>
    <p:sldId id="304" r:id="rId23"/>
    <p:sldId id="292" r:id="rId24"/>
    <p:sldId id="303" r:id="rId25"/>
    <p:sldId id="302" r:id="rId26"/>
    <p:sldId id="301" r:id="rId27"/>
    <p:sldId id="300" r:id="rId28"/>
    <p:sldId id="294" r:id="rId29"/>
    <p:sldId id="295" r:id="rId30"/>
    <p:sldId id="296" r:id="rId31"/>
    <p:sldId id="298" r:id="rId32"/>
    <p:sldId id="299" r:id="rId33"/>
    <p:sldId id="305" r:id="rId34"/>
    <p:sldId id="311" r:id="rId35"/>
    <p:sldId id="310" r:id="rId36"/>
    <p:sldId id="309" r:id="rId37"/>
    <p:sldId id="308" r:id="rId38"/>
    <p:sldId id="307" r:id="rId39"/>
    <p:sldId id="306" r:id="rId40"/>
    <p:sldId id="293" r:id="rId41"/>
    <p:sldId id="319" r:id="rId42"/>
    <p:sldId id="327" r:id="rId43"/>
    <p:sldId id="320" r:id="rId44"/>
    <p:sldId id="326" r:id="rId45"/>
    <p:sldId id="324" r:id="rId46"/>
    <p:sldId id="325" r:id="rId47"/>
    <p:sldId id="334" r:id="rId48"/>
    <p:sldId id="337" r:id="rId49"/>
    <p:sldId id="338" r:id="rId50"/>
    <p:sldId id="340" r:id="rId5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60E3"/>
    <a:srgbClr val="B0A0D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13" autoAdjust="0"/>
    <p:restoredTop sz="94660"/>
  </p:normalViewPr>
  <p:slideViewPr>
    <p:cSldViewPr snapToGrid="0">
      <p:cViewPr varScale="1">
        <p:scale>
          <a:sx n="78" d="100"/>
          <a:sy n="78" d="100"/>
        </p:scale>
        <p:origin x="-96" y="-4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2296736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/>
          <a:srcRect t="39691" b="-1"/>
          <a:stretch/>
        </p:blipFill>
        <p:spPr>
          <a:xfrm rot="5400000">
            <a:off x="3566032" y="-1738819"/>
            <a:ext cx="6887149" cy="10364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53675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10800000" flipH="1">
            <a:off x="-185004" y="-1408908"/>
            <a:ext cx="6187501" cy="3982500"/>
          </a:xfrm>
          <a:prstGeom prst="rect">
            <a:avLst/>
          </a:prstGeom>
        </p:spPr>
      </p:pic>
      <p:cxnSp>
        <p:nvCxnSpPr>
          <p:cNvPr id="11" name="直接连接符 10"/>
          <p:cNvCxnSpPr/>
          <p:nvPr userDrawn="1"/>
        </p:nvCxnSpPr>
        <p:spPr>
          <a:xfrm>
            <a:off x="275771" y="275772"/>
            <a:ext cx="1567543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1451428" y="928915"/>
            <a:ext cx="2714172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368300" y="400660"/>
            <a:ext cx="3175000" cy="4619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 smtClean="0"/>
              <a:t>点击此处添加标题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1" hasCustomPrompt="1"/>
          </p:nvPr>
        </p:nvSpPr>
        <p:spPr>
          <a:xfrm>
            <a:off x="1451428" y="995209"/>
            <a:ext cx="2374900" cy="32848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 baseline="0"/>
            </a:lvl1pPr>
          </a:lstStyle>
          <a:p>
            <a:pPr lvl="0"/>
            <a:r>
              <a:rPr lang="en-US" altLang="zh-CN" dirty="0" smtClean="0"/>
              <a:t>ADD YOUR TITLE HERE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0348875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250" b="22500"/>
          <a:stretch/>
        </p:blipFill>
        <p:spPr>
          <a:xfrm>
            <a:off x="0" y="0"/>
            <a:ext cx="12192000" cy="4038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10800000" flipH="1">
            <a:off x="-185004" y="-1408908"/>
            <a:ext cx="6187501" cy="3982500"/>
          </a:xfrm>
          <a:prstGeom prst="rect">
            <a:avLst/>
          </a:prstGeom>
        </p:spPr>
      </p:pic>
      <p:cxnSp>
        <p:nvCxnSpPr>
          <p:cNvPr id="9" name="直接连接符 8"/>
          <p:cNvCxnSpPr/>
          <p:nvPr userDrawn="1"/>
        </p:nvCxnSpPr>
        <p:spPr>
          <a:xfrm>
            <a:off x="275771" y="275772"/>
            <a:ext cx="1567543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>
            <a:off x="1451428" y="928915"/>
            <a:ext cx="2714172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368300" y="400660"/>
            <a:ext cx="3175000" cy="4619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 smtClean="0"/>
              <a:t>点击此处添加标题</a:t>
            </a:r>
            <a:endParaRPr lang="zh-CN" altLang="en-US" dirty="0"/>
          </a:p>
        </p:txBody>
      </p:sp>
      <p:sp>
        <p:nvSpPr>
          <p:cNvPr id="11" name="文本占位符 4"/>
          <p:cNvSpPr>
            <a:spLocks noGrp="1"/>
          </p:cNvSpPr>
          <p:nvPr>
            <p:ph type="body" sz="quarter" idx="11" hasCustomPrompt="1"/>
          </p:nvPr>
        </p:nvSpPr>
        <p:spPr>
          <a:xfrm>
            <a:off x="1451428" y="995209"/>
            <a:ext cx="2374900" cy="32848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 baseline="0"/>
            </a:lvl1pPr>
          </a:lstStyle>
          <a:p>
            <a:pPr lvl="0"/>
            <a:r>
              <a:rPr lang="en-US" altLang="zh-CN" dirty="0" smtClean="0"/>
              <a:t>ADD YOUR TITLE HERE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092937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500"/>
          <a:stretch/>
        </p:blipFill>
        <p:spPr>
          <a:xfrm>
            <a:off x="0" y="0"/>
            <a:ext cx="8572500" cy="6858000"/>
          </a:xfrm>
          <a:prstGeom prst="trapezoid">
            <a:avLst/>
          </a:prstGeom>
        </p:spPr>
      </p:pic>
      <p:sp>
        <p:nvSpPr>
          <p:cNvPr id="12" name="等腰三角形 11"/>
          <p:cNvSpPr/>
          <p:nvPr userDrawn="1"/>
        </p:nvSpPr>
        <p:spPr>
          <a:xfrm rot="10800000">
            <a:off x="0" y="0"/>
            <a:ext cx="2171700" cy="6858000"/>
          </a:xfrm>
          <a:prstGeom prst="triangle">
            <a:avLst>
              <a:gd name="adj" fmla="val 100000"/>
            </a:avLst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 userDrawn="1"/>
        </p:nvSpPr>
        <p:spPr>
          <a:xfrm rot="10800000">
            <a:off x="0" y="0"/>
            <a:ext cx="2370852" cy="6858000"/>
          </a:xfrm>
          <a:prstGeom prst="triangle">
            <a:avLst>
              <a:gd name="adj" fmla="val 100000"/>
            </a:avLst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10800000" flipH="1">
            <a:off x="-185004" y="-1408908"/>
            <a:ext cx="6187501" cy="3982500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/>
        </p:nvCxnSpPr>
        <p:spPr>
          <a:xfrm>
            <a:off x="275771" y="275772"/>
            <a:ext cx="1567543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 userDrawn="1"/>
        </p:nvCxnSpPr>
        <p:spPr>
          <a:xfrm>
            <a:off x="1451428" y="928915"/>
            <a:ext cx="2714172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368300" y="400660"/>
            <a:ext cx="3175000" cy="4619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 smtClean="0"/>
              <a:t>点击此处添加标题</a:t>
            </a:r>
            <a:endParaRPr lang="zh-CN" altLang="en-US" dirty="0"/>
          </a:p>
        </p:txBody>
      </p:sp>
      <p:sp>
        <p:nvSpPr>
          <p:cNvPr id="13" name="文本占位符 4"/>
          <p:cNvSpPr>
            <a:spLocks noGrp="1"/>
          </p:cNvSpPr>
          <p:nvPr>
            <p:ph type="body" sz="quarter" idx="11" hasCustomPrompt="1"/>
          </p:nvPr>
        </p:nvSpPr>
        <p:spPr>
          <a:xfrm>
            <a:off x="1451428" y="995209"/>
            <a:ext cx="2374900" cy="32848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 baseline="0"/>
            </a:lvl1pPr>
          </a:lstStyle>
          <a:p>
            <a:pPr lvl="0"/>
            <a:r>
              <a:rPr lang="en-US" altLang="zh-CN" dirty="0" smtClean="0"/>
              <a:t>ADD YOUR TITLE HERE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080523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12512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8" r:id="rId3"/>
    <p:sldLayoutId id="2147483659" r:id="rId4"/>
    <p:sldLayoutId id="2147483660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72090" y="1135298"/>
            <a:ext cx="3318750" cy="38475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32858" y="942392"/>
            <a:ext cx="84628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 </a:t>
            </a:r>
            <a:r>
              <a:rPr lang="zh-CN" altLang="en-US" sz="3600" b="1" dirty="0" smtClean="0"/>
              <a:t>湖南省精品在线课程建设及应用研讨会</a:t>
            </a:r>
            <a:endParaRPr lang="zh-CN" altLang="en-US" sz="3600" b="1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4348162" y="5200650"/>
            <a:ext cx="35236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11"/>
          <p:cNvSpPr/>
          <p:nvPr/>
        </p:nvSpPr>
        <p:spPr>
          <a:xfrm>
            <a:off x="3219062" y="2799184"/>
            <a:ext cx="5716489" cy="732504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/>
              <a:t> </a:t>
            </a:r>
            <a:r>
              <a:rPr lang="zh-CN" altLang="en-US" sz="3200" dirty="0" smtClean="0"/>
              <a:t>学习体会</a:t>
            </a:r>
            <a:endParaRPr kumimoji="1"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3906129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5289" y="238421"/>
            <a:ext cx="8441094" cy="6330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3491" y="0"/>
            <a:ext cx="8722093" cy="654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直接连接符 10"/>
          <p:cNvCxnSpPr/>
          <p:nvPr/>
        </p:nvCxnSpPr>
        <p:spPr>
          <a:xfrm flipV="1">
            <a:off x="8375904" y="2791968"/>
            <a:ext cx="1146048" cy="158496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 rot="20746680">
            <a:off x="7214887" y="2286358"/>
            <a:ext cx="1950720" cy="642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 rot="20923715">
            <a:off x="5462016" y="4255008"/>
            <a:ext cx="1670304" cy="4267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20854932">
            <a:off x="4340352" y="1840993"/>
            <a:ext cx="4791456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8155" y="962526"/>
            <a:ext cx="1034330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        从国家精品在线课程申报、建设应用新技术及建设模式可以了解到，老师们通过安装指定的</a:t>
            </a:r>
            <a:r>
              <a:rPr lang="en-US" altLang="zh-CN" sz="3200" dirty="0" smtClean="0"/>
              <a:t>APP</a:t>
            </a:r>
            <a:r>
              <a:rPr lang="zh-CN" altLang="en-US" sz="3200" dirty="0" smtClean="0"/>
              <a:t>即可参加交流，我个人认为是一个比较好的办法，毕竟可以集思广益，交换意见。同时还可以围观学习，看到这里我也是跃跃欲试。</a:t>
            </a:r>
            <a:endParaRPr lang="en-US" altLang="zh-CN" sz="3200" dirty="0" smtClean="0"/>
          </a:p>
          <a:p>
            <a:r>
              <a:rPr lang="en-US" altLang="ko-KR" sz="3200" dirty="0" smtClean="0"/>
              <a:t>        </a:t>
            </a:r>
            <a:r>
              <a:rPr lang="zh-CN" altLang="en-US" sz="3200" dirty="0" smtClean="0"/>
              <a:t>当然慕课的发展也不是一帆风顺的，因此也有各种质疑的声音， 因为</a:t>
            </a:r>
            <a:r>
              <a:rPr lang="en-US" altLang="zh-CN" sz="3200" dirty="0" smtClean="0"/>
              <a:t>MOOC</a:t>
            </a:r>
            <a:r>
              <a:rPr lang="zh-CN" altLang="en-US" sz="3200" dirty="0" smtClean="0"/>
              <a:t>大部分课程的完成率都徘徊在</a:t>
            </a:r>
            <a:r>
              <a:rPr lang="en-US" altLang="zh-CN" sz="3200" dirty="0" smtClean="0"/>
              <a:t>5%</a:t>
            </a:r>
            <a:r>
              <a:rPr lang="zh-CN" altLang="en-US" sz="3200" dirty="0" smtClean="0"/>
              <a:t>左右，</a:t>
            </a:r>
            <a:r>
              <a:rPr lang="en-US" altLang="zh-CN" sz="3200" dirty="0" smtClean="0"/>
              <a:t>MOOC</a:t>
            </a:r>
            <a:r>
              <a:rPr lang="zh-CN" altLang="en-US" sz="3200" dirty="0" smtClean="0"/>
              <a:t>式微的说法也甚嚣尘上。</a:t>
            </a:r>
            <a:endParaRPr lang="en-US" altLang="zh-CN" sz="3200" dirty="0" smtClean="0"/>
          </a:p>
          <a:p>
            <a:r>
              <a:rPr lang="en-US" altLang="zh-CN" sz="3200" dirty="0" smtClean="0"/>
              <a:t>   </a:t>
            </a:r>
          </a:p>
          <a:p>
            <a:r>
              <a:rPr lang="en-US" altLang="ko-KR" sz="3200" dirty="0" smtClean="0"/>
              <a:t>    </a:t>
            </a:r>
            <a:endParaRPr lang="ko-KR" altLang="en-US" sz="32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43812" y="979714"/>
            <a:ext cx="1082351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        好在</a:t>
            </a:r>
            <a:r>
              <a:rPr lang="en-US" altLang="zh-CN" sz="3200" dirty="0" err="1" smtClean="0"/>
              <a:t>Coursera</a:t>
            </a:r>
            <a:r>
              <a:rPr lang="zh-CN" altLang="en-US" sz="3200" dirty="0" smtClean="0"/>
              <a:t>和</a:t>
            </a:r>
            <a:r>
              <a:rPr lang="en-US" altLang="zh-CN" sz="3200" dirty="0" err="1" smtClean="0"/>
              <a:t>Udacity</a:t>
            </a:r>
            <a:r>
              <a:rPr lang="en-US" altLang="zh-CN" sz="3200" dirty="0" smtClean="0"/>
              <a:t> </a:t>
            </a:r>
            <a:r>
              <a:rPr lang="zh-CN" altLang="en-US" sz="3200" dirty="0" smtClean="0"/>
              <a:t>获得融资的消息，稍微让</a:t>
            </a:r>
            <a:r>
              <a:rPr lang="en-US" altLang="zh-CN" sz="3200" dirty="0" smtClean="0"/>
              <a:t>MOOC</a:t>
            </a:r>
            <a:r>
              <a:rPr lang="zh-CN" altLang="en-US" sz="3200" dirty="0" smtClean="0"/>
              <a:t>行业有所回暖，而在国内，</a:t>
            </a:r>
            <a:r>
              <a:rPr lang="en-US" altLang="zh-CN" sz="3200" dirty="0" smtClean="0"/>
              <a:t>MOOC</a:t>
            </a:r>
            <a:r>
              <a:rPr lang="zh-CN" altLang="en-US" sz="3200" dirty="0" smtClean="0"/>
              <a:t>也有较大发展出现。据报道，</a:t>
            </a:r>
            <a:r>
              <a:rPr lang="en-US" altLang="zh-CN" sz="3200" dirty="0" smtClean="0"/>
              <a:t>11</a:t>
            </a:r>
            <a:r>
              <a:rPr lang="zh-CN" altLang="en-US" sz="3200" dirty="0" smtClean="0"/>
              <a:t>月，清华大学发起的</a:t>
            </a:r>
            <a:r>
              <a:rPr lang="en-US" altLang="zh-CN" sz="3200" dirty="0" smtClean="0"/>
              <a:t>MOOC</a:t>
            </a:r>
            <a:r>
              <a:rPr lang="zh-CN" altLang="en-US" sz="3200" dirty="0" smtClean="0"/>
              <a:t>平台学堂在线获得</a:t>
            </a:r>
            <a:r>
              <a:rPr lang="en-US" altLang="zh-CN" sz="3200" dirty="0" smtClean="0"/>
              <a:t>1760</a:t>
            </a:r>
            <a:r>
              <a:rPr lang="zh-CN" altLang="en-US" sz="3200" dirty="0" smtClean="0"/>
              <a:t>万美元</a:t>
            </a:r>
            <a:r>
              <a:rPr lang="en-US" altLang="zh-CN" sz="3200" dirty="0" smtClean="0"/>
              <a:t>A+</a:t>
            </a:r>
            <a:r>
              <a:rPr lang="zh-CN" altLang="en-US" sz="3200" dirty="0" smtClean="0"/>
              <a:t>轮融资，同时，它还联合全国</a:t>
            </a:r>
            <a:r>
              <a:rPr lang="en-US" altLang="zh-CN" sz="3200" dirty="0" smtClean="0"/>
              <a:t>40</a:t>
            </a:r>
            <a:r>
              <a:rPr lang="zh-CN" altLang="en-US" sz="3200" dirty="0" smtClean="0"/>
              <a:t>余所高水平大学和重点中学联合发起的中国慕课大学先修课，即 “</a:t>
            </a:r>
            <a:r>
              <a:rPr lang="en-US" altLang="zh-CN" sz="3200" dirty="0" smtClean="0"/>
              <a:t>MOOCAP”</a:t>
            </a:r>
            <a:r>
              <a:rPr lang="zh-CN" altLang="en-US" sz="3200" dirty="0" smtClean="0"/>
              <a:t>，把</a:t>
            </a:r>
            <a:r>
              <a:rPr lang="en-US" altLang="zh-CN" sz="3200" dirty="0" smtClean="0"/>
              <a:t>MOOC</a:t>
            </a:r>
            <a:r>
              <a:rPr lang="zh-CN" altLang="en-US" sz="3200" dirty="0" smtClean="0"/>
              <a:t>的浪潮带向中学。</a:t>
            </a:r>
            <a:r>
              <a:rPr lang="en-US" altLang="zh-CN" sz="3200" dirty="0" smtClean="0"/>
              <a:t>12</a:t>
            </a:r>
            <a:r>
              <a:rPr lang="zh-CN" altLang="en-US" sz="3200" dirty="0" smtClean="0"/>
              <a:t>月，中国大学</a:t>
            </a:r>
            <a:r>
              <a:rPr lang="en-US" altLang="zh-CN" sz="3200" dirty="0" smtClean="0"/>
              <a:t>MOOC</a:t>
            </a:r>
            <a:r>
              <a:rPr lang="zh-CN" altLang="en-US" sz="3200" dirty="0" smtClean="0"/>
              <a:t>上线职教频道，把互联网和职业教育有效结合了起来，与此同时，中国大学</a:t>
            </a:r>
            <a:r>
              <a:rPr lang="en-US" altLang="zh-CN" sz="3200" dirty="0" smtClean="0"/>
              <a:t>MOOC App</a:t>
            </a:r>
            <a:r>
              <a:rPr lang="zh-CN" altLang="en-US" sz="3200" dirty="0" smtClean="0"/>
              <a:t>也入选</a:t>
            </a:r>
            <a:r>
              <a:rPr lang="en-US" altLang="zh-CN" sz="3200" dirty="0" smtClean="0"/>
              <a:t>2015</a:t>
            </a:r>
            <a:r>
              <a:rPr lang="zh-CN" altLang="en-US" sz="3200" dirty="0" smtClean="0"/>
              <a:t>年</a:t>
            </a:r>
            <a:r>
              <a:rPr lang="en-US" altLang="zh-CN" sz="3200" dirty="0" smtClean="0"/>
              <a:t>App Store</a:t>
            </a:r>
            <a:r>
              <a:rPr lang="zh-CN" altLang="en-US" sz="3200" dirty="0" smtClean="0"/>
              <a:t>中国区“年度精选”的榜单，这也反应出移动应用市场对</a:t>
            </a:r>
            <a:r>
              <a:rPr lang="en-US" altLang="zh-CN" sz="3200" dirty="0" smtClean="0"/>
              <a:t>MOOC</a:t>
            </a:r>
            <a:r>
              <a:rPr lang="zh-CN" altLang="en-US" sz="3200" dirty="0" smtClean="0"/>
              <a:t>产品的重视。</a:t>
            </a:r>
            <a:endParaRPr lang="ko-KR" altLang="en-US" sz="32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24947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pic>
        <p:nvPicPr>
          <p:cNvPr id="3075" name="Picture 3" descr="C:\Users\LUO XUEQIAN\Documents\美图图库\IMG_20180413_111753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23527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2073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LUO XUEQIAN\Documents\美图图库\IMG_20180413_112503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43500" cy="6858000"/>
          </a:xfrm>
          <a:prstGeom prst="rect">
            <a:avLst/>
          </a:prstGeom>
          <a:noFill/>
        </p:spPr>
      </p:pic>
      <p:pic>
        <p:nvPicPr>
          <p:cNvPr id="5124" name="Picture 4" descr="C:\Users\LUO XUEQIAN\Documents\美图图库\IMG_20180413_113039_副本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78080" y="0"/>
            <a:ext cx="721392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LUO XUEQIAN\Documents\美图图库\IMG_20180413_113139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3290" y="111967"/>
            <a:ext cx="8285584" cy="62141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LUO XUEQIAN\Documents\美图图库\IMG_20180413_113435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3289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>
            <a:off x="1809750" y="5649940"/>
            <a:ext cx="681266" cy="68126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Rectangle 11"/>
          <p:cNvSpPr/>
          <p:nvPr/>
        </p:nvSpPr>
        <p:spPr>
          <a:xfrm>
            <a:off x="391887" y="1259633"/>
            <a:ext cx="10646228" cy="3693315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latin typeface="+mj-lt"/>
              </a:rPr>
              <a:t>     </a:t>
            </a:r>
            <a:r>
              <a:rPr lang="zh-CN" altLang="en-US" sz="3200" dirty="0" smtClean="0">
                <a:latin typeface="+mj-lt"/>
              </a:rPr>
              <a:t>怀着期待的心情参加了湖南省精品在线课程建设及应用研讨会。首先，印象最深的是，接触到了一个新的词汇</a:t>
            </a:r>
            <a:r>
              <a:rPr lang="en-US" altLang="ko-KR" sz="3200" dirty="0" smtClean="0">
                <a:latin typeface="+mj-lt"/>
              </a:rPr>
              <a:t>——</a:t>
            </a:r>
            <a:r>
              <a:rPr lang="zh-CN" altLang="en-US" sz="3200" dirty="0" smtClean="0">
                <a:latin typeface="+mj-lt"/>
              </a:rPr>
              <a:t>慕课。听完华南农业大学蒋爱民教授的讲解，对慕课有了一个大致的了解，也引起我对慕课的注意。</a:t>
            </a:r>
            <a:endParaRPr lang="en-US" altLang="zh-CN" sz="3200" dirty="0" smtClean="0">
              <a:latin typeface="+mj-lt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+mj-lt"/>
              </a:rPr>
              <a:t>     </a:t>
            </a:r>
            <a:r>
              <a:rPr lang="zh-CN" altLang="en-US" sz="3200" dirty="0" smtClean="0">
                <a:latin typeface="+mj-lt"/>
              </a:rPr>
              <a:t>慕课，</a:t>
            </a:r>
            <a:r>
              <a:rPr lang="zh-CN" altLang="en-US" sz="3200" dirty="0" smtClean="0">
                <a:latin typeface="+mj-lt"/>
              </a:rPr>
              <a:t>是</a:t>
            </a:r>
            <a:r>
              <a:rPr lang="ko-KR" altLang="en-US" sz="3200" dirty="0" smtClean="0">
                <a:latin typeface="+mj-lt"/>
              </a:rPr>
              <a:t>一种在线课程开发模式</a:t>
            </a:r>
            <a:r>
              <a:rPr lang="ko-KR" altLang="en-US" sz="3200" dirty="0" smtClean="0">
                <a:latin typeface="+mj-lt"/>
              </a:rPr>
              <a:t>。</a:t>
            </a:r>
            <a:r>
              <a:rPr lang="en-US" altLang="zh-CN" sz="3200" dirty="0" smtClean="0">
                <a:latin typeface="+mj-lt"/>
              </a:rPr>
              <a:t> </a:t>
            </a:r>
          </a:p>
          <a:p>
            <a:pPr>
              <a:lnSpc>
                <a:spcPct val="130000"/>
              </a:lnSpc>
            </a:pPr>
            <a:endParaRPr kumimoji="1" lang="zh-CN" altLang="en-US" sz="2000" dirty="0"/>
          </a:p>
        </p:txBody>
      </p:sp>
      <p:sp>
        <p:nvSpPr>
          <p:cNvPr id="41" name="TextBox 40"/>
          <p:cNvSpPr txBox="1"/>
          <p:nvPr/>
        </p:nvSpPr>
        <p:spPr>
          <a:xfrm>
            <a:off x="4460032" y="718458"/>
            <a:ext cx="34989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/>
              <a:t>学习体会</a:t>
            </a:r>
            <a:endParaRPr lang="ko-KR" alt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2821776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LUO XUEQIAN\Documents\美图图库\IMG_20180413_113843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399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LUO XUEQIAN\Documents\美图图库\IMG_20180413_114037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6269" y="133739"/>
            <a:ext cx="5080000" cy="3810000"/>
          </a:xfrm>
          <a:prstGeom prst="rect">
            <a:avLst/>
          </a:prstGeom>
          <a:noFill/>
        </p:spPr>
      </p:pic>
      <p:pic>
        <p:nvPicPr>
          <p:cNvPr id="9220" name="Picture 4" descr="C:\Users\LUO XUEQIAN\Documents\美图图库\IMG_20180413_114233_副本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6180" y="0"/>
            <a:ext cx="6965820" cy="52243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 descr="C:\Users\LUO XUEQIAN\Documents\美图图库\IMG_20180413_114952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2816" y="244927"/>
            <a:ext cx="8394441" cy="62958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C:\Users\LUO XUEQIAN\Documents\美图图库\IMG_20180413_115325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6202" y="0"/>
            <a:ext cx="8960499" cy="67203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LUO XUEQIAN\Documents\美图图库\IMG_20180413_115346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8090" y="0"/>
            <a:ext cx="8954276" cy="671570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LUO XUEQIAN\Documents\美图图库\IMG_20180413_115524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97786" y="152400"/>
            <a:ext cx="8704424" cy="65283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LUO XUEQIAN\Documents\美图图库\IMG_20180413_115554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44825" y="0"/>
            <a:ext cx="8857861" cy="66433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LUO XUEQIAN\Documents\美图图库\IMG_20180413_115642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69232" y="139960"/>
            <a:ext cx="8957386" cy="67180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LUO XUEQIAN\Documents\美图图库\IMG_20180413_115731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10139" y="214603"/>
            <a:ext cx="8596604" cy="64474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LUO XUEQIAN\Documents\美图图库\IMG_20180413_115830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0376" y="177281"/>
            <a:ext cx="8596604" cy="64474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>
            <a:off x="1809750" y="5649940"/>
            <a:ext cx="681266" cy="68126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Rectangle 11"/>
          <p:cNvSpPr/>
          <p:nvPr/>
        </p:nvSpPr>
        <p:spPr>
          <a:xfrm>
            <a:off x="391887" y="1259633"/>
            <a:ext cx="10646228" cy="5581524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 smtClean="0">
                <a:latin typeface="+mj-lt"/>
              </a:rPr>
              <a:t> </a:t>
            </a:r>
            <a:r>
              <a:rPr lang="zh-CN" altLang="en-US" sz="3200" dirty="0" smtClean="0">
                <a:latin typeface="+mj-lt"/>
              </a:rPr>
              <a:t>所谓“慕课”</a:t>
            </a:r>
            <a:r>
              <a:rPr lang="en-US" altLang="zh-CN" sz="3200" dirty="0" smtClean="0">
                <a:latin typeface="+mj-lt"/>
              </a:rPr>
              <a:t>(MOOC)</a:t>
            </a:r>
            <a:r>
              <a:rPr lang="zh-CN" altLang="en-US" sz="3200" dirty="0" smtClean="0">
                <a:latin typeface="+mj-lt"/>
              </a:rPr>
              <a:t>，顾名思义，“</a:t>
            </a:r>
            <a:r>
              <a:rPr lang="en-US" altLang="zh-CN" sz="3200" dirty="0" smtClean="0">
                <a:latin typeface="+mj-lt"/>
              </a:rPr>
              <a:t>M”</a:t>
            </a:r>
            <a:r>
              <a:rPr lang="zh-CN" altLang="en-US" sz="3200" dirty="0" smtClean="0">
                <a:latin typeface="+mj-lt"/>
              </a:rPr>
              <a:t>代表</a:t>
            </a:r>
            <a:r>
              <a:rPr lang="en-US" altLang="zh-CN" sz="3200" dirty="0" smtClean="0">
                <a:latin typeface="+mj-lt"/>
              </a:rPr>
              <a:t>Massive(</a:t>
            </a:r>
            <a:r>
              <a:rPr lang="zh-CN" altLang="en-US" sz="3200" dirty="0" smtClean="0">
                <a:latin typeface="+mj-lt"/>
              </a:rPr>
              <a:t>大规模</a:t>
            </a:r>
            <a:r>
              <a:rPr lang="en-US" altLang="zh-CN" sz="3200" dirty="0" smtClean="0">
                <a:latin typeface="+mj-lt"/>
              </a:rPr>
              <a:t>)</a:t>
            </a:r>
            <a:r>
              <a:rPr lang="zh-CN" altLang="en-US" sz="3200" dirty="0" smtClean="0">
                <a:latin typeface="+mj-lt"/>
              </a:rPr>
              <a:t>，与传统课程只有几十个或几百个学生不同，一门</a:t>
            </a:r>
            <a:r>
              <a:rPr lang="en-US" altLang="zh-CN" sz="3200" dirty="0" smtClean="0">
                <a:latin typeface="+mj-lt"/>
              </a:rPr>
              <a:t>MOOCs</a:t>
            </a:r>
            <a:r>
              <a:rPr lang="zh-CN" altLang="en-US" sz="3200" dirty="0" smtClean="0">
                <a:latin typeface="+mj-lt"/>
              </a:rPr>
              <a:t>课程动辄上万人，最多达</a:t>
            </a:r>
            <a:r>
              <a:rPr lang="en-US" altLang="zh-CN" sz="3200" dirty="0" smtClean="0">
                <a:latin typeface="+mj-lt"/>
              </a:rPr>
              <a:t>16</a:t>
            </a:r>
            <a:r>
              <a:rPr lang="zh-CN" altLang="en-US" sz="3200" dirty="0" smtClean="0">
                <a:latin typeface="+mj-lt"/>
              </a:rPr>
              <a:t>万人；第二个字母“</a:t>
            </a:r>
            <a:r>
              <a:rPr lang="en-US" altLang="zh-CN" sz="3200" dirty="0" smtClean="0">
                <a:latin typeface="+mj-lt"/>
              </a:rPr>
              <a:t>O”</a:t>
            </a:r>
            <a:r>
              <a:rPr lang="zh-CN" altLang="en-US" sz="3200" dirty="0" smtClean="0">
                <a:latin typeface="+mj-lt"/>
              </a:rPr>
              <a:t>代表</a:t>
            </a:r>
            <a:r>
              <a:rPr lang="en-US" altLang="zh-CN" sz="3200" dirty="0" smtClean="0">
                <a:latin typeface="+mj-lt"/>
              </a:rPr>
              <a:t>Open(</a:t>
            </a:r>
            <a:r>
              <a:rPr lang="zh-CN" altLang="en-US" sz="3200" dirty="0" smtClean="0">
                <a:latin typeface="+mj-lt"/>
              </a:rPr>
              <a:t>开放</a:t>
            </a:r>
            <a:r>
              <a:rPr lang="en-US" altLang="zh-CN" sz="3200" dirty="0" smtClean="0">
                <a:latin typeface="+mj-lt"/>
              </a:rPr>
              <a:t>)</a:t>
            </a:r>
            <a:r>
              <a:rPr lang="zh-CN" altLang="en-US" sz="3200" dirty="0" smtClean="0">
                <a:latin typeface="+mj-lt"/>
              </a:rPr>
              <a:t>，以兴趣导向，凡是想学习的，都可以进来学，不分国籍，只需一个邮箱，就可注册参与；第三个字母“</a:t>
            </a:r>
            <a:r>
              <a:rPr lang="en-US" altLang="zh-CN" sz="3200" dirty="0" smtClean="0">
                <a:latin typeface="+mj-lt"/>
              </a:rPr>
              <a:t>O”</a:t>
            </a:r>
            <a:r>
              <a:rPr lang="zh-CN" altLang="en-US" sz="3200" dirty="0" smtClean="0">
                <a:latin typeface="+mj-lt"/>
              </a:rPr>
              <a:t>代表</a:t>
            </a:r>
            <a:r>
              <a:rPr lang="en-US" altLang="zh-CN" sz="3200" dirty="0" smtClean="0">
                <a:latin typeface="+mj-lt"/>
              </a:rPr>
              <a:t>Online(</a:t>
            </a:r>
            <a:r>
              <a:rPr lang="zh-CN" altLang="en-US" sz="3200" dirty="0" smtClean="0">
                <a:latin typeface="+mj-lt"/>
              </a:rPr>
              <a:t>在线</a:t>
            </a:r>
            <a:r>
              <a:rPr lang="en-US" altLang="zh-CN" sz="3200" dirty="0" smtClean="0">
                <a:latin typeface="+mj-lt"/>
              </a:rPr>
              <a:t>)</a:t>
            </a:r>
            <a:r>
              <a:rPr lang="zh-CN" altLang="en-US" sz="3200" dirty="0" smtClean="0">
                <a:latin typeface="+mj-lt"/>
              </a:rPr>
              <a:t>，学习在网上完成，无需旅行，不受时空限制；第四个字母“</a:t>
            </a:r>
            <a:r>
              <a:rPr lang="en-US" altLang="zh-CN" sz="3200" dirty="0" smtClean="0">
                <a:latin typeface="+mj-lt"/>
              </a:rPr>
              <a:t>C”</a:t>
            </a:r>
            <a:r>
              <a:rPr lang="zh-CN" altLang="en-US" sz="3200" dirty="0" smtClean="0">
                <a:latin typeface="+mj-lt"/>
              </a:rPr>
              <a:t>代表</a:t>
            </a:r>
            <a:r>
              <a:rPr lang="en-US" altLang="zh-CN" sz="3200" dirty="0" smtClean="0">
                <a:latin typeface="+mj-lt"/>
              </a:rPr>
              <a:t>Course</a:t>
            </a:r>
            <a:r>
              <a:rPr lang="zh-CN" altLang="en-US" sz="3200" dirty="0" smtClean="0">
                <a:latin typeface="+mj-lt"/>
              </a:rPr>
              <a:t>，就是课程的意思。</a:t>
            </a:r>
            <a:endParaRPr lang="en-US" altLang="zh-CN" sz="3200" dirty="0" smtClean="0">
              <a:latin typeface="+mj-lt"/>
            </a:endParaRPr>
          </a:p>
          <a:p>
            <a:pPr>
              <a:lnSpc>
                <a:spcPct val="130000"/>
              </a:lnSpc>
            </a:pPr>
            <a:endParaRPr kumimoji="1"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xmlns="" val="2821776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LUO XUEQIAN\Documents\美图图库\IMG_20180413_120254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LUO XUEQIAN\Documents\美图图库\IMG_20180413_120307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272072"/>
            <a:ext cx="5905241" cy="4428931"/>
          </a:xfrm>
          <a:prstGeom prst="rect">
            <a:avLst/>
          </a:prstGeom>
          <a:noFill/>
        </p:spPr>
      </p:pic>
      <p:pic>
        <p:nvPicPr>
          <p:cNvPr id="20483" name="Picture 3" descr="C:\Users\LUO XUEQIAN\Documents\美图图库\IMG_20180413_120308_副本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35305" y="1290733"/>
            <a:ext cx="6303349" cy="47275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 descr="C:\Users\LUO XUEQIAN\Documents\美图图库\IMG_20180413_120608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2188" y="88639"/>
            <a:ext cx="8851640" cy="66387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47665" y="1203649"/>
            <a:ext cx="1027300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        </a:t>
            </a:r>
            <a:r>
              <a:rPr lang="zh-CN" altLang="en-US" sz="3200" dirty="0" smtClean="0"/>
              <a:t>慕课是一种课堂模式，有较完善的课程结构，包括明确的课程目标、课程协调人、讨论话题、课程进度、时间安排、课后作业、考核、师生互动、生生互动环节、及时反馈系统；慕课将知识传授课程放到教室外，可以说是翻转课堂，课外自主学习，提出问题，课内完成作业讨论交流，打破传统课堂先教后练，课内讲授课外练习的学习模式。从以教师为中心真正转变为以学生为中心，增加了学生和教师之间的互动和个性化的接触时间，创造了让学生对自己学习负责的环境，帮助老师成为学生身边的“教练”，而不是在讲台上的“圣人”。</a:t>
            </a:r>
            <a:endParaRPr lang="ko-KR" altLang="en-US" sz="320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91681" y="1091682"/>
            <a:ext cx="10347649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        开放式教学模式没有时间、人数、地点的限制，资源开放，通过网络真正让学生自主学习，将课程被切分成知识点，录制成“微课程”，将许多个小问题穿插其中连贯而成，就像游戏里的通关设置。</a:t>
            </a:r>
            <a:endParaRPr lang="en-US" altLang="zh-CN" sz="3200" dirty="0" smtClean="0"/>
          </a:p>
          <a:p>
            <a:r>
              <a:rPr lang="zh-CN" altLang="en-US" sz="3200" dirty="0" smtClean="0"/>
              <a:t>        特别值得一提的是，因为客观请假落下课，还可以通过移动慕课进行自主学习，并提问。记得曾经我一请假就会担心落下课程，这么一想还真是羡慕能用到慕课的学生。</a:t>
            </a:r>
            <a:endParaRPr lang="en-US" altLang="zh-CN" sz="3200" dirty="0" smtClean="0"/>
          </a:p>
          <a:p>
            <a:endParaRPr lang="ko-KR" altLang="en-US" sz="320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9714" y="1418253"/>
            <a:ext cx="10524931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        课前学生通过相关</a:t>
            </a:r>
            <a:r>
              <a:rPr lang="en-US" altLang="zh-CN" sz="3200" dirty="0" smtClean="0"/>
              <a:t>APP</a:t>
            </a:r>
            <a:r>
              <a:rPr lang="zh-CN" altLang="en-US" sz="3200" dirty="0" smtClean="0"/>
              <a:t>观看微视频</a:t>
            </a:r>
            <a:r>
              <a:rPr lang="en-US" altLang="zh-CN" sz="3200" dirty="0" smtClean="0"/>
              <a:t>10</a:t>
            </a:r>
            <a:r>
              <a:rPr lang="zh-CN" altLang="en-US" sz="3200" dirty="0" smtClean="0"/>
              <a:t>分钟；课堂上将问题、作业和老师共同讨论，也可通过个人测试、小组测试的形式，帮助学生系统掌握理论知识，课下在线检测学生的理解程度，在线互评。这种模式其优势就是能够因材施教，可以了解到每一位学生的学习效果，</a:t>
            </a:r>
            <a:r>
              <a:rPr lang="en-US" altLang="zh-CN" sz="3200" dirty="0" smtClean="0"/>
              <a:t>10</a:t>
            </a:r>
            <a:r>
              <a:rPr lang="zh-CN" altLang="en-US" sz="3200" dirty="0" smtClean="0"/>
              <a:t>分钟微视频可以防止学生“走神”现象的发生，帮助学生保持注意力，提高学习效率。在线练习，差生是差的积累形成的，用练习来消除这种积累。</a:t>
            </a:r>
            <a:endParaRPr lang="ko-KR" altLang="en-US" sz="3200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50303" y="1334278"/>
            <a:ext cx="973182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        而教师可以从后台评估检测系统知道每一位学生看了什么内容、看了几遍、多长时间、作业怎么样。通过这种辩证教学模式，批判性思维和逻辑性讨论对课程材料进行辨证地评估，针对实际问题提出自己想法和解决方案，达到对所学知识的进一步理解和应用的目的。</a:t>
            </a:r>
            <a:endParaRPr lang="en-US" altLang="zh-CN" sz="3200" dirty="0" smtClean="0"/>
          </a:p>
          <a:p>
            <a:r>
              <a:rPr lang="en-US" altLang="zh-CN" sz="3200" dirty="0" smtClean="0"/>
              <a:t>        </a:t>
            </a:r>
            <a:r>
              <a:rPr lang="zh-CN" altLang="en-US" sz="3200" dirty="0" smtClean="0"/>
              <a:t>学生间的交流的情况是这样的，一个问题引起几十个学生讨论，学生们似乎更愿意以留言的方式提问，而不是在课堂上提问。</a:t>
            </a:r>
            <a:endParaRPr lang="en-US" altLang="zh-CN" sz="3200" dirty="0" smtClean="0"/>
          </a:p>
          <a:p>
            <a:r>
              <a:rPr lang="en-US" altLang="ko-KR" sz="3200" dirty="0" smtClean="0"/>
              <a:t>  </a:t>
            </a:r>
            <a:endParaRPr lang="ko-KR" altLang="en-US" sz="3200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LUO XUEQIAN\Documents\美图图库\IMG_20180413_084933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228599"/>
            <a:ext cx="8403772" cy="630282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LUO XUEQIAN\Documents\美图图库\IMG_20180413_085554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812" y="0"/>
            <a:ext cx="4719736" cy="6292982"/>
          </a:xfrm>
          <a:prstGeom prst="rect">
            <a:avLst/>
          </a:prstGeom>
          <a:noFill/>
        </p:spPr>
      </p:pic>
      <p:pic>
        <p:nvPicPr>
          <p:cNvPr id="23555" name="Picture 3" descr="C:\Users\LUO XUEQIAN\Documents\美图图库\IMG_20180413_090120_副本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7600" y="572277"/>
            <a:ext cx="7143102" cy="53573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 descr="C:\Users\LUO XUEQIAN\Documents\美图图库\IMG_20180413_090417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996" y="115077"/>
            <a:ext cx="5690637" cy="6453674"/>
          </a:xfrm>
          <a:prstGeom prst="rect">
            <a:avLst/>
          </a:prstGeom>
          <a:noFill/>
        </p:spPr>
      </p:pic>
      <p:pic>
        <p:nvPicPr>
          <p:cNvPr id="24580" name="Picture 4" descr="C:\Users\LUO XUEQIAN\Documents\美图图库\IMG_20180413_090531_副本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27803" y="139959"/>
            <a:ext cx="7808687" cy="639146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矩形 3"/>
          <p:cNvSpPr/>
          <p:nvPr/>
        </p:nvSpPr>
        <p:spPr>
          <a:xfrm>
            <a:off x="1017037" y="1670180"/>
            <a:ext cx="1026367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        从</a:t>
            </a:r>
            <a:r>
              <a:rPr lang="en-US" altLang="zh-CN" sz="3200" dirty="0" smtClean="0"/>
              <a:t>2012</a:t>
            </a:r>
            <a:r>
              <a:rPr lang="zh-CN" altLang="en-US" sz="3200" dirty="0" smtClean="0"/>
              <a:t>年，</a:t>
            </a:r>
            <a:r>
              <a:rPr lang="en-US" altLang="zh-CN" sz="3200" dirty="0" smtClean="0"/>
              <a:t>Harvard</a:t>
            </a:r>
            <a:r>
              <a:rPr lang="zh-CN" altLang="en-US" sz="3200" dirty="0" smtClean="0"/>
              <a:t>、</a:t>
            </a:r>
            <a:r>
              <a:rPr lang="en-US" altLang="zh-CN" sz="3200" dirty="0" smtClean="0"/>
              <a:t>Stanford</a:t>
            </a:r>
            <a:r>
              <a:rPr lang="zh-CN" altLang="en-US" sz="3200" dirty="0" smtClean="0"/>
              <a:t>、</a:t>
            </a:r>
            <a:r>
              <a:rPr lang="en-US" altLang="zh-CN" sz="3200" dirty="0" smtClean="0"/>
              <a:t>MIT</a:t>
            </a:r>
            <a:r>
              <a:rPr lang="zh-CN" altLang="en-US" sz="3200" dirty="0" smtClean="0"/>
              <a:t>等名校掀起了慕课热潮，给</a:t>
            </a:r>
            <a:r>
              <a:rPr lang="en-US" altLang="zh-CN" sz="3200" dirty="0" smtClean="0"/>
              <a:t>21</a:t>
            </a:r>
            <a:r>
              <a:rPr lang="zh-CN" altLang="en-US" sz="3200" dirty="0" smtClean="0"/>
              <a:t>世纪的教育带来了一场划时代、颠覆性的革命。</a:t>
            </a:r>
          </a:p>
          <a:p>
            <a:r>
              <a:rPr lang="en-US" altLang="zh-CN" sz="3200" dirty="0" smtClean="0"/>
              <a:t>       </a:t>
            </a:r>
            <a:r>
              <a:rPr lang="zh-CN" altLang="en-US" sz="3200" dirty="0" smtClean="0"/>
              <a:t>慕课术语是</a:t>
            </a:r>
            <a:r>
              <a:rPr lang="en-US" altLang="zh-CN" sz="3200" dirty="0" smtClean="0"/>
              <a:t>2008</a:t>
            </a:r>
            <a:r>
              <a:rPr lang="zh-CN" altLang="en-US" sz="3200" dirty="0" smtClean="0"/>
              <a:t>年，由加拿大学者戴夫 科米尔和不赖恩 亚历山大提出的，</a:t>
            </a:r>
            <a:r>
              <a:rPr lang="en-US" altLang="zh-CN" sz="3200" dirty="0" smtClean="0"/>
              <a:t>M-Massive</a:t>
            </a:r>
            <a:r>
              <a:rPr lang="zh-CN" altLang="en-US" sz="3200" dirty="0" smtClean="0"/>
              <a:t>大规模的、</a:t>
            </a:r>
            <a:r>
              <a:rPr lang="en-US" altLang="zh-CN" sz="3200" dirty="0" smtClean="0"/>
              <a:t>O-</a:t>
            </a:r>
            <a:r>
              <a:rPr lang="en-US" altLang="zh-CN" sz="3200" dirty="0" err="1" smtClean="0"/>
              <a:t>ope</a:t>
            </a:r>
            <a:r>
              <a:rPr lang="zh-CN" altLang="en-US" sz="3200" dirty="0" smtClean="0"/>
              <a:t>开放、</a:t>
            </a:r>
            <a:r>
              <a:rPr lang="en-US" altLang="zh-CN" sz="3200" dirty="0" smtClean="0"/>
              <a:t>O-Online</a:t>
            </a:r>
            <a:r>
              <a:rPr lang="zh-CN" altLang="en-US" sz="3200" dirty="0" smtClean="0"/>
              <a:t>在线、</a:t>
            </a:r>
            <a:r>
              <a:rPr lang="en-US" altLang="zh-CN" sz="3200" dirty="0" smtClean="0"/>
              <a:t>C-Courses</a:t>
            </a:r>
            <a:r>
              <a:rPr lang="zh-CN" altLang="en-US" sz="3200" dirty="0" smtClean="0"/>
              <a:t>课程，就是没有门槛，大规模的开放式网络在线学习，慕课是教育史上的第二次革命。</a:t>
            </a:r>
            <a:endParaRPr lang="zh-CN" altLang="en-US" sz="3200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LUO XUEQIAN\Documents\美图图库\IMG_20180413_091312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3289" y="111967"/>
            <a:ext cx="8994711" cy="67460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LUO XUEQIAN\Documents\美图图库\IMG_20180413_092856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41804" y="432319"/>
            <a:ext cx="5080000" cy="3810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17037" y="4562670"/>
            <a:ext cx="100863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另外，宁波大学王教授的演讲也让我受益匪浅，引起了我的思考。</a:t>
            </a:r>
            <a:endParaRPr lang="ko-KR" altLang="en-US" sz="3200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LUO XUEQIAN\Documents\美图图库\IMG_20180413_093034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228" y="796212"/>
            <a:ext cx="5080000" cy="3810000"/>
          </a:xfrm>
          <a:prstGeom prst="rect">
            <a:avLst/>
          </a:prstGeom>
          <a:noFill/>
        </p:spPr>
      </p:pic>
      <p:pic>
        <p:nvPicPr>
          <p:cNvPr id="33795" name="Picture 3" descr="C:\Users\LUO XUEQIAN\Documents\美图图库\IMG_20180413_093125_副本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71208" y="824204"/>
            <a:ext cx="5080000" cy="3810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02433" y="5038531"/>
            <a:ext cx="106462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回想我们小时候，上课回答问题似乎都很积极，可是随着年纪的增大，举手回答问题的学生越来越少了。</a:t>
            </a:r>
            <a:endParaRPr lang="ko-KR" altLang="en-US" sz="3200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LUO XUEQIAN\Documents\美图图库\IMG_20180413_093211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5704"/>
            <a:ext cx="5805716" cy="4354287"/>
          </a:xfrm>
          <a:prstGeom prst="rect">
            <a:avLst/>
          </a:prstGeom>
          <a:noFill/>
        </p:spPr>
      </p:pic>
      <p:pic>
        <p:nvPicPr>
          <p:cNvPr id="34819" name="Picture 3" descr="C:\Users\LUO XUEQIAN\Documents\美图图库\IMG_20180413_093301_副本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0701" y="180391"/>
            <a:ext cx="6290907" cy="471818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81134" y="5225143"/>
            <a:ext cx="109261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最好的解决方法就是建立情景了。老师应该引导学生变被动学习为主动学习，毕竟被动学习的学习内容留存率太低了。</a:t>
            </a:r>
            <a:endParaRPr lang="ko-KR" altLang="en-US" sz="3200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LUO XUEQIAN\Documents\美图图库\IMG_20180413_093500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47564"/>
            <a:ext cx="7395029" cy="5546272"/>
          </a:xfrm>
          <a:prstGeom prst="rect">
            <a:avLst/>
          </a:prstGeom>
          <a:noFill/>
        </p:spPr>
      </p:pic>
      <p:pic>
        <p:nvPicPr>
          <p:cNvPr id="3" name="Picture 2" descr="C:\Users\LUO XUEQIAN\Documents\美图图库\IMG_20180413_093537_副本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75062" y="1048138"/>
            <a:ext cx="5080000" cy="381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LUO XUEQIAN\Documents\美图图库\IMG_20180413_093606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7902" y="506962"/>
            <a:ext cx="5846147" cy="4736842"/>
          </a:xfrm>
          <a:prstGeom prst="rect">
            <a:avLst/>
          </a:prstGeom>
          <a:noFill/>
        </p:spPr>
      </p:pic>
      <p:pic>
        <p:nvPicPr>
          <p:cNvPr id="37890" name="Picture 2" descr="C:\Users\LUO XUEQIAN\Documents\美图图库\IMG_20180413_093748_副本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995" y="506963"/>
            <a:ext cx="6178939" cy="46342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8" name="Picture 4" descr="C:\Users\LUO XUEQIAN\Documents\美图图库\IMG_20180413_093945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3428" y="833535"/>
            <a:ext cx="5080000" cy="3810000"/>
          </a:xfrm>
          <a:prstGeom prst="rect">
            <a:avLst/>
          </a:prstGeom>
          <a:noFill/>
        </p:spPr>
      </p:pic>
      <p:pic>
        <p:nvPicPr>
          <p:cNvPr id="36869" name="Picture 5" descr="C:\Users\LUO XUEQIAN\Documents\美图图库\IMG_20180413_094203_副本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11684" y="0"/>
            <a:ext cx="5083629" cy="67781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1134" y="1520890"/>
            <a:ext cx="1035697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        宁波大学的实践证明：自己发现问题，自己提出问题，自己找资料解决问题的过程是快乐的，是充实的，也验证了那句老话，过程比结果重要。接着宁波大学把本校的在线课程建设的情况作了一个说明。从宁波的数字化学习平台可以看到，选择网络课程的大大多于其他几个学习途径。其中最引人注目的要属实验式探究式教学了。另外网红教师与首批国家级在线开放课程，好看好听好玩的“阿汤学堂”等也是赚足眼球，因为形式活泼，贴近年轻一代，因此肯定会大受欢迎。</a:t>
            </a:r>
            <a:endParaRPr lang="ko-KR" altLang="en-US" sz="3200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823055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 </a:t>
            </a:r>
            <a:endParaRPr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58416" y="1231641"/>
            <a:ext cx="10179697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        通过这次的学习，我认识到：知识并不能简单地由教师或其他人传授给学生，而只能由每个学生依据自身已有的知识和生活经验主动地加以建构。在数学教学中，教师的角色应该是一个组织者、引导者、合作者，与学生一起通过探索、经历、交流来获取数学知识。所以，在教学中应多设计一些“做一做”“试一试”“议一议”“猜一猜”的题目，让学生在“做中学”、“想中学”、“读中学”、“聊中学”，给每一个学生提供充分的探索和交流空间。让学生通过自己动手动脑主动地来获取知识。</a:t>
            </a:r>
            <a:endParaRPr lang="ko-KR" altLang="en-US" sz="3200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52939" y="1838130"/>
            <a:ext cx="872412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        我也深深地体会到，在知识经济时代，教育正在经历深刻的变革，人们越来越懂得学习了，也越来越会利用学习资源了。在线开放课程一旦录制，正如蒋教授所说，以后几十年乃至更长时间都能看他录的课程，他感到何乐而不为呢。希望在线教育和传统教育可以紧密结合，开出教育界最美的花。</a:t>
            </a:r>
            <a:endParaRPr lang="ko-KR" altLang="en-US" sz="3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604" y="396024"/>
            <a:ext cx="9769151" cy="6461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71962" y="1234735"/>
            <a:ext cx="4033527" cy="378710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047133" y="2797438"/>
            <a:ext cx="28246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 谢谢！</a:t>
            </a:r>
            <a:endParaRPr lang="zh-CN" altLang="en-US" sz="36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4923815" y="3320658"/>
            <a:ext cx="31378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/>
              <a:t>THANK YOU !</a:t>
            </a:r>
            <a:endParaRPr lang="zh-CN" altLang="en-US" sz="3600" b="1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4348162" y="5200650"/>
            <a:ext cx="35236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1734106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5820" y="1166327"/>
            <a:ext cx="10916817" cy="4401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+mj-ea"/>
                <a:ea typeface="+mj-ea"/>
                <a:cs typeface="Arial Unicode MS" pitchFamily="50" charset="-127"/>
              </a:rPr>
              <a:t>    通过慕课，可以实现手机随堂点名，手机随堂考试，手机随堂提问，手机随堂抢答和在线学习。</a:t>
            </a:r>
            <a:endParaRPr lang="en-US" altLang="zh-CN" sz="3200" dirty="0" smtClean="0">
              <a:latin typeface="+mj-ea"/>
              <a:ea typeface="+mj-ea"/>
              <a:cs typeface="Arial Unicode MS" pitchFamily="50" charset="-127"/>
            </a:endParaRPr>
          </a:p>
          <a:p>
            <a:r>
              <a:rPr lang="zh-CN" altLang="en-US" sz="3200" dirty="0" smtClean="0">
                <a:latin typeface="+mj-ea"/>
                <a:ea typeface="+mj-ea"/>
                <a:cs typeface="Arial Unicode MS" pitchFamily="50" charset="-127"/>
              </a:rPr>
              <a:t>    比传统的教学更加方便，节省了不少时间，同时随学随练的模式也帮助了很多学生提高学习成绩，顺应时代潮流的使用平台也赋予了慕课不少生机和活力。看了学生们对慕课的评价和教授的介绍，给我的感觉就是，学生眼中枯燥的课堂似乎变得生动了，慕课到底有什么魔法，能够带给教育界这样的惊喜，我迫不及待地接着听了下去。</a:t>
            </a:r>
            <a:endParaRPr lang="en-US" altLang="zh-CN" sz="3200" dirty="0" smtClean="0">
              <a:latin typeface="+mj-ea"/>
              <a:ea typeface="+mj-ea"/>
              <a:cs typeface="Arial Unicode MS" pitchFamily="50" charset="-127"/>
            </a:endParaRPr>
          </a:p>
          <a:p>
            <a:r>
              <a:rPr lang="en-US" altLang="ko-KR" sz="2400" dirty="0" smtClean="0">
                <a:latin typeface="+mj-ea"/>
                <a:ea typeface="+mj-ea"/>
                <a:cs typeface="Arial Unicode MS" pitchFamily="50" charset="-127"/>
              </a:rPr>
              <a:t>    </a:t>
            </a:r>
            <a:endParaRPr lang="ko-KR" altLang="en-US" sz="2400" dirty="0">
              <a:latin typeface="+mj-ea"/>
              <a:ea typeface="+mj-ea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pic>
        <p:nvPicPr>
          <p:cNvPr id="2052" name="Picture 4" descr="C:\Users\LUO XUEQIAN\Documents\美图图库\IMG_20180413_110326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68965" y="0"/>
            <a:ext cx="9311950" cy="59914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65110" y="1101012"/>
            <a:ext cx="1085150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+mj-ea"/>
                <a:cs typeface="Arial Unicode MS" pitchFamily="50" charset="-127"/>
              </a:rPr>
              <a:t>    我总结了一下，慕课</a:t>
            </a:r>
            <a:r>
              <a:rPr lang="zh-CN" altLang="en-US" sz="3200" smtClean="0">
                <a:latin typeface="+mj-ea"/>
                <a:cs typeface="Arial Unicode MS" pitchFamily="50" charset="-127"/>
              </a:rPr>
              <a:t>的魔法主要在于</a:t>
            </a:r>
            <a:r>
              <a:rPr lang="zh-CN" altLang="en-US" sz="3200" dirty="0" smtClean="0">
                <a:latin typeface="+mj-ea"/>
                <a:cs typeface="Arial Unicode MS" pitchFamily="50" charset="-127"/>
              </a:rPr>
              <a:t>它的智能。最近几年</a:t>
            </a:r>
            <a:r>
              <a:rPr lang="en-US" altLang="zh-CN" sz="3200" dirty="0" smtClean="0">
                <a:latin typeface="+mj-ea"/>
                <a:cs typeface="Arial Unicode MS" pitchFamily="50" charset="-127"/>
              </a:rPr>
              <a:t>AI</a:t>
            </a:r>
            <a:r>
              <a:rPr lang="zh-CN" altLang="en-US" sz="3200" dirty="0" smtClean="0">
                <a:latin typeface="+mj-ea"/>
                <a:cs typeface="Arial Unicode MS" pitchFamily="50" charset="-127"/>
              </a:rPr>
              <a:t>似乎掀起一场新的革命，从</a:t>
            </a:r>
            <a:r>
              <a:rPr lang="en-US" altLang="zh-CN" sz="3200" dirty="0" smtClean="0">
                <a:latin typeface="+mj-ea"/>
                <a:cs typeface="Arial Unicode MS" pitchFamily="50" charset="-127"/>
              </a:rPr>
              <a:t>AI</a:t>
            </a:r>
            <a:r>
              <a:rPr lang="zh-CN" altLang="en-US" sz="3200" dirty="0" smtClean="0">
                <a:latin typeface="+mj-ea"/>
                <a:cs typeface="Arial Unicode MS" pitchFamily="50" charset="-127"/>
              </a:rPr>
              <a:t>和韩国象棋冠军象棋比赛力压人类成为冠军开始，</a:t>
            </a:r>
            <a:r>
              <a:rPr lang="en-US" altLang="zh-CN" sz="3200" dirty="0" smtClean="0">
                <a:latin typeface="+mj-ea"/>
                <a:cs typeface="Arial Unicode MS" pitchFamily="50" charset="-127"/>
              </a:rPr>
              <a:t>AI</a:t>
            </a:r>
            <a:r>
              <a:rPr lang="zh-CN" altLang="en-US" sz="3200" dirty="0" smtClean="0">
                <a:latin typeface="+mj-ea"/>
                <a:cs typeface="Arial Unicode MS" pitchFamily="50" charset="-127"/>
              </a:rPr>
              <a:t>就成功地吸引了我的注意力。想必未来无论是在哪个领域，</a:t>
            </a:r>
            <a:r>
              <a:rPr lang="en-US" altLang="zh-CN" sz="3200" dirty="0" smtClean="0">
                <a:latin typeface="+mj-ea"/>
                <a:cs typeface="Arial Unicode MS" pitchFamily="50" charset="-127"/>
              </a:rPr>
              <a:t>AI</a:t>
            </a:r>
            <a:r>
              <a:rPr lang="zh-CN" altLang="en-US" sz="3200" dirty="0" smtClean="0">
                <a:latin typeface="+mj-ea"/>
                <a:cs typeface="Arial Unicode MS" pitchFamily="50" charset="-127"/>
              </a:rPr>
              <a:t>都会占一席之地。</a:t>
            </a:r>
            <a:endParaRPr lang="en-US" altLang="zh-CN" sz="3200" dirty="0" smtClean="0">
              <a:latin typeface="+mj-ea"/>
              <a:cs typeface="Arial Unicode MS" pitchFamily="50" charset="-127"/>
            </a:endParaRPr>
          </a:p>
          <a:p>
            <a:r>
              <a:rPr lang="en-US" altLang="zh-CN" sz="3200" dirty="0" smtClean="0">
                <a:latin typeface="+mj-ea"/>
                <a:cs typeface="Arial Unicode MS" pitchFamily="50" charset="-127"/>
              </a:rPr>
              <a:t>    </a:t>
            </a:r>
            <a:r>
              <a:rPr lang="zh-CN" altLang="en-US" sz="3200" dirty="0" smtClean="0">
                <a:latin typeface="+mj-ea"/>
                <a:cs typeface="Arial Unicode MS" pitchFamily="50" charset="-127"/>
              </a:rPr>
              <a:t>作为过来人我深深地理解，当遇到不会的题目，不敢问老师或者是因为种种原因不能问老师，也不方便问其他同学的时候，当绞尽脑汁的时候，真的希望有人可以告诉我解答过程，而慕课恰好提供了一个这样的平台，可以让学生尽情提问。</a:t>
            </a:r>
            <a:endParaRPr lang="en-US" altLang="zh-CN" sz="3200" dirty="0" smtClean="0">
              <a:latin typeface="+mj-ea"/>
              <a:cs typeface="Arial Unicode MS" pitchFamily="50" charset="-127"/>
            </a:endParaRPr>
          </a:p>
          <a:p>
            <a:endParaRPr lang="ko-KR" altLang="en-US" sz="3200" dirty="0">
              <a:latin typeface="+mj-ea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2351" y="1212980"/>
            <a:ext cx="1045961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        想一想，如果我们通过网络在百度上提问，可能要等很久才能收到回答，并且不一定可以收到回答，也就是说充满着不确定性，但通过慕课的智能答疑系统，甚至可以搜到历史记录，如果答案不满意，还能请求和老师学生讨论</a:t>
            </a:r>
            <a:r>
              <a:rPr lang="zh-CN" altLang="en-US" sz="3200" dirty="0" smtClean="0"/>
              <a:t>。多</a:t>
            </a:r>
            <a:r>
              <a:rPr lang="zh-CN" altLang="en-US" sz="3200" dirty="0" smtClean="0"/>
              <a:t>么创新的操作，多么方便多么快捷，我可以想象得到当学生通过慕课，找到正确的解题思路时的那份愉悦。</a:t>
            </a:r>
            <a:endParaRPr lang="en-US" altLang="zh-CN" sz="3200" dirty="0" smtClean="0"/>
          </a:p>
          <a:p>
            <a:r>
              <a:rPr lang="en-US" altLang="zh-CN" sz="3200" dirty="0" smtClean="0"/>
              <a:t>        </a:t>
            </a:r>
            <a:r>
              <a:rPr lang="zh-CN" altLang="en-US" sz="3200" dirty="0" smtClean="0"/>
              <a:t>不仅如此，慕课还能智能撰写试卷分析报告系统，自动将写出“各类成绩”和“总成绩”的考试分析报告。这也是传统教学中所不能媲美的。</a:t>
            </a:r>
            <a:endParaRPr lang="en-US" altLang="zh-CN" sz="3200" dirty="0" smtClean="0"/>
          </a:p>
          <a:p>
            <a:r>
              <a:rPr lang="en-US" altLang="ko-KR" sz="3200" dirty="0" smtClean="0"/>
              <a:t>   </a:t>
            </a:r>
            <a:endParaRPr lang="ko-KR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蓝色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Calibri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617</TotalTime>
  <Words>2856</Words>
  <Application>Microsoft Office PowerPoint</Application>
  <PresentationFormat>自定义</PresentationFormat>
  <Paragraphs>37</Paragraphs>
  <Slides>50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Administrator</cp:lastModifiedBy>
  <cp:revision>96</cp:revision>
  <dcterms:created xsi:type="dcterms:W3CDTF">2015-10-15T04:54:15Z</dcterms:created>
  <dcterms:modified xsi:type="dcterms:W3CDTF">2018-04-18T06:40:04Z</dcterms:modified>
</cp:coreProperties>
</file>